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22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6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02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03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60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40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45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99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27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33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42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D86-3AD1-497C-B700-E171659C88BF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F1BB-7B57-4D28-A37D-3EFFAE829D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5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La balsa de la medusa</a:t>
            </a:r>
            <a:br>
              <a:rPr lang="es-ES" sz="3200" b="1" dirty="0" smtClean="0"/>
            </a:br>
            <a:r>
              <a:rPr lang="es-ES" sz="3200" b="1" dirty="0" smtClean="0"/>
              <a:t>Theodore GERICAULT</a:t>
            </a:r>
            <a:endParaRPr lang="es-ES" sz="3200" b="1" dirty="0"/>
          </a:p>
        </p:txBody>
      </p:sp>
      <p:pic>
        <p:nvPicPr>
          <p:cNvPr id="6" name="5 Marcador de contenido" descr="E:\GOIKO 29-6-17\INSTITUTO\4º ESO Historia\TRABAJOS\TRABAJO COMENTARIO OBRA ARTÍSTICA\la-balsa-de-la-medusa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48" y="1600200"/>
            <a:ext cx="594690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59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779686"/>
          </a:xfrm>
        </p:spPr>
        <p:txBody>
          <a:bodyPr>
            <a:normAutofit/>
          </a:bodyPr>
          <a:lstStyle/>
          <a:p>
            <a:r>
              <a:rPr lang="es-ES" sz="1800" dirty="0" smtClean="0"/>
              <a:t>CLASIFICACIÓN DE LA OBRA</a:t>
            </a:r>
            <a:endParaRPr lang="es-ES" sz="18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538736" cy="492941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s-ES" sz="4000" b="1" u="sng" dirty="0"/>
              <a:t>CLASIFICACIÓN DE LA OBRA:</a:t>
            </a:r>
            <a:endParaRPr lang="es-ES" sz="4000" dirty="0"/>
          </a:p>
          <a:p>
            <a:pPr lvl="0"/>
            <a:r>
              <a:rPr lang="es-ES" sz="4000" b="1" dirty="0" smtClean="0"/>
              <a:t>a) Título </a:t>
            </a:r>
            <a:r>
              <a:rPr lang="es-ES" sz="4000" b="1" dirty="0"/>
              <a:t>de la obra. Explicar si hay algo comentable en el título. </a:t>
            </a:r>
            <a:r>
              <a:rPr lang="es-ES" sz="4000" dirty="0"/>
              <a:t>Título: “La balsa de la Medusa”. Se parte de un hecho real como fue el naufragio frente a las costas de Senegal  de la fragata " Medusa". El capitán y sus oficiales abandonaron el barco en botes y abandonaron a la tripulación en medio del océano. Los supervivientes –unos 150- construyeron  una balsa y, al final, solo sobrevivieron 15, que contaron todo tipo de escenas dantescas y trágicas.</a:t>
            </a:r>
          </a:p>
          <a:p>
            <a:pPr lvl="0"/>
            <a:r>
              <a:rPr lang="es-ES" sz="4000" b="1" dirty="0" smtClean="0"/>
              <a:t>b) Técnica </a:t>
            </a:r>
            <a:r>
              <a:rPr lang="es-ES" sz="4000" b="1" dirty="0"/>
              <a:t>empleada: óleo, acuarela, pintura al fresco, etc. Tamaño.</a:t>
            </a:r>
            <a:endParaRPr lang="es-ES" sz="4000" dirty="0"/>
          </a:p>
          <a:p>
            <a:r>
              <a:rPr lang="es-ES" sz="4000" dirty="0"/>
              <a:t>Óleo sobre lienzo. 490 x 717 </a:t>
            </a:r>
            <a:r>
              <a:rPr lang="es-ES" sz="4000" dirty="0" err="1"/>
              <a:t>cms</a:t>
            </a:r>
            <a:r>
              <a:rPr lang="es-ES" sz="4000" dirty="0"/>
              <a:t>. Gran formato o tamaño grande.</a:t>
            </a:r>
          </a:p>
          <a:p>
            <a:pPr lvl="0"/>
            <a:r>
              <a:rPr lang="es-ES" sz="4000" b="1" dirty="0" smtClean="0"/>
              <a:t>c) Tipo </a:t>
            </a:r>
            <a:r>
              <a:rPr lang="es-ES" sz="4000" b="1" dirty="0"/>
              <a:t>de representación: retrato, paisaje, escena cotidiana, hecho histórico, escena mitológica, escena bíblica, bodegón, etc.</a:t>
            </a:r>
            <a:endParaRPr lang="es-ES" sz="4000" dirty="0"/>
          </a:p>
          <a:p>
            <a:r>
              <a:rPr lang="es-ES" sz="4000" dirty="0"/>
              <a:t>Se trata de un retrato de grupo, colectivo, basado en un hecho histórico, y con un paisaje marino de fondo.</a:t>
            </a:r>
          </a:p>
          <a:p>
            <a:pPr lvl="0"/>
            <a:r>
              <a:rPr lang="es-ES" sz="4000" b="1" dirty="0" smtClean="0"/>
              <a:t>d) Tema </a:t>
            </a:r>
            <a:r>
              <a:rPr lang="es-ES" sz="4000" b="1" dirty="0"/>
              <a:t>abordado: religioso, mitológico, político, social, etc. </a:t>
            </a:r>
            <a:endParaRPr lang="es-ES" sz="4000" dirty="0"/>
          </a:p>
          <a:p>
            <a:r>
              <a:rPr lang="es-ES" sz="4000" dirty="0"/>
              <a:t>De alguna manera, la temática es social, ya que se trata de la aventura que sufrió un grupo humano.</a:t>
            </a:r>
          </a:p>
          <a:p>
            <a:pPr lvl="0"/>
            <a:r>
              <a:rPr lang="es-ES" sz="4000" b="1" dirty="0" smtClean="0"/>
              <a:t>e) Fecha </a:t>
            </a:r>
            <a:r>
              <a:rPr lang="es-ES" sz="4000" b="1" dirty="0"/>
              <a:t>de la obra (no contexto) y lugar donde fue realizada (si es significativo) y donde se encuentra en la actualidad.</a:t>
            </a:r>
            <a:endParaRPr lang="es-ES" sz="4000" dirty="0"/>
          </a:p>
          <a:p>
            <a:r>
              <a:rPr lang="es-ES" sz="4000" dirty="0"/>
              <a:t>1819. Museo del Louvre (París)</a:t>
            </a:r>
          </a:p>
          <a:p>
            <a:pPr lvl="0"/>
            <a:r>
              <a:rPr lang="es-ES" sz="4000" b="1" dirty="0" smtClean="0"/>
              <a:t>f) Autor</a:t>
            </a:r>
            <a:r>
              <a:rPr lang="es-ES" sz="4000" b="1" dirty="0"/>
              <a:t>: vida, obra, influencias.</a:t>
            </a:r>
            <a:endParaRPr lang="es-ES" sz="4000" dirty="0"/>
          </a:p>
          <a:p>
            <a:r>
              <a:rPr lang="es-ES" sz="4000" dirty="0" err="1"/>
              <a:t>Théodore</a:t>
            </a:r>
            <a:r>
              <a:rPr lang="es-ES" sz="4000" dirty="0"/>
              <a:t> </a:t>
            </a:r>
            <a:r>
              <a:rPr lang="es-ES" sz="4000" dirty="0" err="1"/>
              <a:t>Géricault</a:t>
            </a:r>
            <a:r>
              <a:rPr lang="es-ES" sz="4000" dirty="0"/>
              <a:t> (Ruan, 26 de septiembre de 1791-París, 26 de enero de 1824), fue un pintor francés. Estudió con el pintor académico </a:t>
            </a:r>
            <a:r>
              <a:rPr lang="es-ES" sz="4000" dirty="0" err="1"/>
              <a:t>Gilles</a:t>
            </a:r>
            <a:r>
              <a:rPr lang="es-ES" sz="4000" dirty="0"/>
              <a:t> </a:t>
            </a:r>
            <a:r>
              <a:rPr lang="es-ES" sz="4000" dirty="0" err="1"/>
              <a:t>Guérin</a:t>
            </a:r>
            <a:r>
              <a:rPr lang="es-ES" sz="4000" dirty="0"/>
              <a:t>, también maestro de </a:t>
            </a:r>
            <a:r>
              <a:rPr lang="es-ES" sz="4000" dirty="0" smtClean="0"/>
              <a:t>Delacroix</a:t>
            </a:r>
            <a:r>
              <a:rPr lang="es-ES" sz="4000" dirty="0"/>
              <a:t>.</a:t>
            </a:r>
            <a:r>
              <a:rPr lang="es-ES" sz="4000" dirty="0" smtClean="0"/>
              <a:t> </a:t>
            </a:r>
            <a:r>
              <a:rPr lang="es-ES" sz="4000" dirty="0"/>
              <a:t>Rechazó el neoclasicismo imperante, estudió a </a:t>
            </a:r>
            <a:r>
              <a:rPr lang="es-ES" sz="4000" dirty="0" smtClean="0"/>
              <a:t>Rubens y </a:t>
            </a:r>
            <a:r>
              <a:rPr lang="es-ES" sz="4000" dirty="0"/>
              <a:t>comenzó a pintar directamente del modelo, sin dibujos preparatorios. En Italia, de 1816 a 1818, estudió a Miguel Ángel y el </a:t>
            </a:r>
            <a:r>
              <a:rPr lang="es-ES" sz="4000" dirty="0" smtClean="0"/>
              <a:t>barroco </a:t>
            </a:r>
            <a:r>
              <a:rPr lang="es-ES" sz="4000" dirty="0"/>
              <a:t>Su </a:t>
            </a:r>
            <a:r>
              <a:rPr lang="es-ES" sz="4000" i="1" dirty="0"/>
              <a:t>Balsa de la Medusa</a:t>
            </a:r>
            <a:r>
              <a:rPr lang="es-ES" sz="4000" dirty="0"/>
              <a:t> combinaba el diseño barroco, el realismo romántico y los sentimientos no controlados. Su carrera fue corta pero muy influyente, especialmente por sus temas modernos, su ejecución libre y su representación romántica</a:t>
            </a:r>
            <a:r>
              <a:rPr lang="es-ES" sz="4000" dirty="0" smtClean="0"/>
              <a:t>.</a:t>
            </a:r>
          </a:p>
          <a:p>
            <a:pPr lvl="0"/>
            <a:r>
              <a:rPr lang="es-ES" sz="4000" b="1" dirty="0" smtClean="0"/>
              <a:t>g) Comitente</a:t>
            </a:r>
            <a:r>
              <a:rPr lang="es-ES" sz="4000" b="1" dirty="0"/>
              <a:t>: es quién encarga o patrocina la </a:t>
            </a:r>
            <a:r>
              <a:rPr lang="es-ES" sz="4000" b="1" dirty="0" smtClean="0"/>
              <a:t>obra</a:t>
            </a:r>
            <a:r>
              <a:rPr lang="es-ES" sz="4000" dirty="0" smtClean="0"/>
              <a:t>. </a:t>
            </a:r>
            <a:r>
              <a:rPr lang="es-ES" sz="4000" dirty="0"/>
              <a:t>No es significativo.</a:t>
            </a:r>
          </a:p>
          <a:p>
            <a:r>
              <a:rPr lang="es-ES" b="1" dirty="0"/>
              <a:t> </a:t>
            </a:r>
            <a:endParaRPr lang="es-ES" dirty="0"/>
          </a:p>
          <a:p>
            <a:endParaRPr lang="es-ES" dirty="0"/>
          </a:p>
        </p:txBody>
      </p:sp>
      <p:pic>
        <p:nvPicPr>
          <p:cNvPr id="7" name="6 Marcador de contenido" descr="E:\GOIKO 29-6-17\INSTITUTO\4º ESO Historia\TRABAJOS\TRABAJO COMENTARIO OBRA ARTÍSTICA\Géricault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2736304" cy="3831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27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Algunas obras de </a:t>
            </a:r>
            <a:r>
              <a:rPr lang="es-ES" sz="3200" b="1" dirty="0" err="1" smtClean="0"/>
              <a:t>Géricault</a:t>
            </a:r>
            <a:endParaRPr lang="es-ES" sz="3200" b="1" dirty="0"/>
          </a:p>
        </p:txBody>
      </p:sp>
      <p:pic>
        <p:nvPicPr>
          <p:cNvPr id="6" name="5 Imagen" descr="E:\GOIKO 29-6-17\INSTITUTO\4º ESO Historia\TRABAJOS\TRABAJO COMENTARIO OBRA ARTÍSTICA\El loco del mando militar, Géric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20018"/>
            <a:ext cx="2376264" cy="301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E:\GOIKO 29-6-17\INSTITUTO\4º ESO Historia\TRABAJOS\TRABAJO COMENTARIO OBRA ARTÍSTICA\La loca, Géricau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0018"/>
            <a:ext cx="2304256" cy="287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E:\GOIKO 29-6-17\INSTITUTO\4º ESO Historia\TRABAJOS\TRABAJO COMENTARIO OBRA ARTÍSTICA\Oficial de cazadores a la carg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43" y="2926457"/>
            <a:ext cx="2232248" cy="318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5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r>
              <a:rPr lang="es-ES" dirty="0" smtClean="0"/>
              <a:t>ANÁLISIS DE LA OBRA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008313" cy="5361459"/>
          </a:xfrm>
        </p:spPr>
        <p:txBody>
          <a:bodyPr>
            <a:normAutofit fontScale="62500" lnSpcReduction="20000"/>
          </a:bodyPr>
          <a:lstStyle/>
          <a:p>
            <a:pPr lvl="0"/>
            <a:endParaRPr lang="es-ES" dirty="0"/>
          </a:p>
          <a:p>
            <a:r>
              <a:rPr lang="es-ES" b="1" dirty="0"/>
              <a:t>a. Elementos pictóricos empleados</a:t>
            </a:r>
            <a:endParaRPr lang="es-ES" dirty="0"/>
          </a:p>
          <a:p>
            <a:r>
              <a:rPr lang="es-ES" b="1" dirty="0" smtClean="0"/>
              <a:t>b</a:t>
            </a:r>
            <a:r>
              <a:rPr lang="es-ES" b="1" dirty="0"/>
              <a:t>. Análisis formales</a:t>
            </a:r>
            <a:endParaRPr lang="es-ES" dirty="0"/>
          </a:p>
          <a:p>
            <a:r>
              <a:rPr lang="es-ES" b="1" dirty="0"/>
              <a:t> c. Análisis psicológico: </a:t>
            </a:r>
            <a:endParaRPr lang="es-ES" dirty="0"/>
          </a:p>
          <a:p>
            <a:r>
              <a:rPr lang="es-ES" dirty="0"/>
              <a:t>Respecto a los </a:t>
            </a:r>
            <a:r>
              <a:rPr lang="es-ES" b="1" dirty="0"/>
              <a:t>ELEMENTOS PICTÓRICOS, </a:t>
            </a:r>
            <a:r>
              <a:rPr lang="es-ES" dirty="0"/>
              <a:t>el</a:t>
            </a:r>
            <a:r>
              <a:rPr lang="es-ES" b="1" dirty="0"/>
              <a:t> color</a:t>
            </a:r>
            <a:r>
              <a:rPr lang="es-ES" dirty="0"/>
              <a:t> predomina sobre la</a:t>
            </a:r>
            <a:r>
              <a:rPr lang="es-ES" b="1" dirty="0"/>
              <a:t> línea, </a:t>
            </a:r>
            <a:r>
              <a:rPr lang="es-ES" dirty="0"/>
              <a:t>es decir, sobre el dibujo.</a:t>
            </a:r>
            <a:r>
              <a:rPr lang="es-ES" b="1" dirty="0"/>
              <a:t>  </a:t>
            </a:r>
            <a:r>
              <a:rPr lang="es-ES" dirty="0"/>
              <a:t>Los tonos dominantes son los  cálidos</a:t>
            </a:r>
            <a:r>
              <a:rPr lang="es-ES" b="1" dirty="0"/>
              <a:t>, </a:t>
            </a:r>
            <a:r>
              <a:rPr lang="es-ES" dirty="0"/>
              <a:t>que son los más apropiados para el dramatismo de la escena: son los ocres de las indumentarias y de la vela , los marrones de la balsa, los colores encarnados y rosados de la carne, los rojos y anaranjados de la tela , de la capa del padre , de algún </a:t>
            </a:r>
            <a:r>
              <a:rPr lang="es-ES" dirty="0" err="1"/>
              <a:t>pantalon</a:t>
            </a:r>
            <a:r>
              <a:rPr lang="es-ES" dirty="0"/>
              <a:t> o de la sangre.</a:t>
            </a:r>
          </a:p>
          <a:p>
            <a:r>
              <a:rPr lang="es-ES" b="1" dirty="0"/>
              <a:t>  </a:t>
            </a:r>
            <a:r>
              <a:rPr lang="es-ES" b="1" dirty="0" smtClean="0"/>
              <a:t>           </a:t>
            </a:r>
            <a:r>
              <a:rPr lang="es-ES" dirty="0" smtClean="0"/>
              <a:t>La</a:t>
            </a:r>
            <a:r>
              <a:rPr lang="es-ES" b="1" dirty="0" smtClean="0"/>
              <a:t> </a:t>
            </a:r>
            <a:r>
              <a:rPr lang="es-ES" b="1" dirty="0"/>
              <a:t>luz </a:t>
            </a:r>
            <a:r>
              <a:rPr lang="es-ES" dirty="0"/>
              <a:t>de claroscuro es una luz de atardecer que incrementa el dramatismo, al igual que el cielo tormentoso.  </a:t>
            </a:r>
          </a:p>
          <a:p>
            <a:r>
              <a:rPr lang="es-ES" dirty="0"/>
              <a:t>              Por lo que respecta a la </a:t>
            </a:r>
            <a:r>
              <a:rPr lang="es-ES" b="1" dirty="0"/>
              <a:t>perspectiva</a:t>
            </a:r>
            <a:r>
              <a:rPr lang="es-ES" dirty="0"/>
              <a:t>, el encuadre está realizado desde un punto de vista alto para dar protagonismo al drama de los personajes.</a:t>
            </a:r>
          </a:p>
          <a:p>
            <a:r>
              <a:rPr lang="es-ES" dirty="0"/>
              <a:t>Por último, la </a:t>
            </a:r>
            <a:r>
              <a:rPr lang="es-ES" b="1" dirty="0"/>
              <a:t>composición</a:t>
            </a:r>
            <a:r>
              <a:rPr lang="es-ES" dirty="0"/>
              <a:t> nos presenta dos </a:t>
            </a:r>
            <a:r>
              <a:rPr lang="es-ES" b="1" dirty="0"/>
              <a:t>estructuras</a:t>
            </a:r>
            <a:r>
              <a:rPr lang="es-ES" dirty="0"/>
              <a:t> piramidales una que tiene como vértice el muchacho negro que agita una tela roja  para avisar  al barco que se divisa al fondo, aunque sea un punto diminuto y en la que abundan los brazos en escorzo en esa dirección; y la otra, es una pirámide formada por las velas, y que muestra que el viento sopla  en dirección contraria al barco y en dirección de la inmensa ola  que se aproxima y cuya forma se parece a la vela. De este modo, se contrapone la muerte de esta segunda pirámide a la  esperanza en la vida que supone la primera. En toda la composición hay un movimiento hacia atrás mediante la diagonal que se forma desde los moribundos, pasa por los </a:t>
            </a:r>
            <a:r>
              <a:rPr lang="es-ES" dirty="0" err="1"/>
              <a:t>naúfragos</a:t>
            </a:r>
            <a:r>
              <a:rPr lang="es-ES" dirty="0"/>
              <a:t>, y termina en el muchacho.    </a:t>
            </a:r>
          </a:p>
          <a:p>
            <a:r>
              <a:rPr lang="es-ES" dirty="0"/>
              <a:t> </a:t>
            </a:r>
            <a:r>
              <a:rPr lang="es-ES" dirty="0" smtClean="0"/>
              <a:t>             En </a:t>
            </a:r>
            <a:r>
              <a:rPr lang="es-ES" dirty="0"/>
              <a:t>referencia a los </a:t>
            </a:r>
            <a:r>
              <a:rPr lang="es-ES" b="1" dirty="0"/>
              <a:t>ELEMENTOS FORMALES</a:t>
            </a:r>
            <a:r>
              <a:rPr lang="es-ES" dirty="0"/>
              <a:t>, la pintura da una gran importancia al </a:t>
            </a:r>
            <a:r>
              <a:rPr lang="es-ES" b="1" dirty="0"/>
              <a:t>volumen y corporeidad</a:t>
            </a:r>
            <a:r>
              <a:rPr lang="es-ES" dirty="0"/>
              <a:t> de las figuras. Existe un elevado grado de </a:t>
            </a:r>
            <a:r>
              <a:rPr lang="es-ES" b="1" dirty="0"/>
              <a:t>realismo</a:t>
            </a:r>
            <a:r>
              <a:rPr lang="es-ES" dirty="0"/>
              <a:t> en las fuertes anatomías (</a:t>
            </a:r>
            <a:r>
              <a:rPr lang="es-ES" dirty="0" err="1"/>
              <a:t>Gericault</a:t>
            </a:r>
            <a:r>
              <a:rPr lang="es-ES" dirty="0"/>
              <a:t> llegó a estudiar cadáveres). Se nota una importante influencia clásica en las figuras que, en muchos casos, recuerdan la obra de  Miguel Ángel. </a:t>
            </a:r>
          </a:p>
          <a:p>
            <a:r>
              <a:rPr lang="es-ES" dirty="0"/>
              <a:t>  </a:t>
            </a:r>
            <a:r>
              <a:rPr lang="es-ES" b="1" dirty="0"/>
              <a:t>  </a:t>
            </a:r>
            <a:r>
              <a:rPr lang="es-ES" b="1" dirty="0" smtClean="0"/>
              <a:t>          </a:t>
            </a:r>
            <a:r>
              <a:rPr lang="es-ES" dirty="0" smtClean="0"/>
              <a:t>Por </a:t>
            </a:r>
            <a:r>
              <a:rPr lang="es-ES" dirty="0"/>
              <a:t>último, en el </a:t>
            </a:r>
            <a:r>
              <a:rPr lang="es-ES" b="1" dirty="0"/>
              <a:t>ANÁLISIS PSICOLÓGICO</a:t>
            </a:r>
            <a:r>
              <a:rPr lang="es-ES" dirty="0"/>
              <a:t>, destacamos la </a:t>
            </a:r>
            <a:r>
              <a:rPr lang="es-ES" b="1" dirty="0"/>
              <a:t>expresión </a:t>
            </a:r>
            <a:r>
              <a:rPr lang="es-ES" dirty="0"/>
              <a:t>de las figuras, tanto de la desesperanza del hombre que ha perdido a su hijo, como de la esperanza de aquellos que hacen un esfuerzo por incorporarse y llamar la atención del barco salvador.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  <p:pic>
        <p:nvPicPr>
          <p:cNvPr id="6" name="5 Marcador de contenido" descr="E:\GOIKO 29-6-17\INSTITUTO\4º ESO Historia\TRABAJOS\TRABAJO COMENTARIO OBRA ARTÍSTICA\La balsa de la Medusa, composición'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2232248" cy="299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E:\GOIKO 29-6-17\INSTITUTO\4º ESO Historia\TRABAJOS\TRABAJO COMENTARIO OBRA ARTÍSTICA\La balsa de la Medusa, corporeidad'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1731010" cy="236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E:\GOIKO 29-6-17\INSTITUTO\4º ESO Historia\TRABAJOS\TRABAJO COMENTARIO OBRA ARTÍSTICA\La balsa de la Medusa, expresión'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1872208" cy="233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26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es-ES" dirty="0" smtClean="0"/>
              <a:t>COMENTARIO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rmAutofit fontScale="77500" lnSpcReduction="20000"/>
          </a:bodyPr>
          <a:lstStyle/>
          <a:p>
            <a:pPr lvl="0"/>
            <a:endParaRPr lang="es-ES" dirty="0"/>
          </a:p>
          <a:p>
            <a:pPr lvl="0"/>
            <a:r>
              <a:rPr lang="es-ES" b="1" dirty="0"/>
              <a:t>Contexto: Encuadrar la obra de arte en su momento histórico</a:t>
            </a:r>
            <a:r>
              <a:rPr lang="es-ES" dirty="0"/>
              <a:t>. </a:t>
            </a:r>
          </a:p>
          <a:p>
            <a:r>
              <a:rPr lang="es-ES" dirty="0"/>
              <a:t>El contexto histórico es el de principios del siglo XIX en Francia, cuando se produce la restauración borbónica con Luis XVIII después del período revolucionario (1789-99) y el período napoleónico (1799-1815). Es el momento de la burguesía conservadora. </a:t>
            </a:r>
          </a:p>
          <a:p>
            <a:pPr lvl="0"/>
            <a:r>
              <a:rPr lang="es-ES" b="1" dirty="0"/>
              <a:t>Estilo: Estilo artístico al que pertenece, indicando (si procede) el país de origen, escuela o período de la obra.</a:t>
            </a:r>
            <a:endParaRPr lang="es-ES" dirty="0"/>
          </a:p>
          <a:p>
            <a:r>
              <a:rPr lang="es-ES" dirty="0"/>
              <a:t>La balsa de la Medusa es una de las pinturas más representativas del </a:t>
            </a:r>
            <a:r>
              <a:rPr lang="es-ES" b="1" dirty="0"/>
              <a:t>Romanticismo.</a:t>
            </a:r>
            <a:r>
              <a:rPr lang="es-ES" dirty="0"/>
              <a:t> Y es que mientras el Neoclasicismo se había basado en la razón y en composiciones donde predominaban la línea recta, los colores fríos y luz diáfana, el Romanticismo favoreció la luz -con las sombras- y el color en sus cuadros, abandonó la perspectiva central y favoreció la diagonal frente a la línea recta. Y aunque en los cuadros, el hombre continuaba teniendo un claro protagonismo, en Alemania e Inglaterra el paisaje tomó un puesto relevante en las representaciones pictóricas. Todos estos elementos aunados, logran transmitir al espectador sensaciones o impresiones. El pintor romántico no quiere pintar lo que </a:t>
            </a:r>
            <a:r>
              <a:rPr lang="es-ES" i="1" dirty="0"/>
              <a:t>se debe pintar</a:t>
            </a:r>
            <a:r>
              <a:rPr lang="es-ES" dirty="0"/>
              <a:t>, sino lo que </a:t>
            </a:r>
            <a:r>
              <a:rPr lang="es-ES" i="1" dirty="0"/>
              <a:t>él ve y quiere transmitir</a:t>
            </a:r>
            <a:r>
              <a:rPr lang="es-ES" dirty="0"/>
              <a:t>. De algún modo, fueron los primeros en transgredir las normas academicistas del siglo XVIII. </a:t>
            </a:r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  <p:pic>
        <p:nvPicPr>
          <p:cNvPr id="8" name="7 Marcador de contenido" descr="E:\GOIKO 29-6-17\INSTITUTO\4º ESO Historia\TRABAJOS\TRABAJO COMENTARIO OBRA ARTÍSTICA\Luis XVIII'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1872208" cy="27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E:\GOIKO 29-6-17\INSTITUTO\4º ESO Historia\TRABAJOS\TRABAJO COMENTARIO OBRA ARTÍSTICA\Viajero frente al mar de niebla, Friedrich'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208823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E:\GOIKO 29-6-17\INSTITUTO\4º ESO Historia\TRABAJOS\TRABAJO COMENTARIO OBRA ARTÍSTICA\La libertad guiando al pueblo, Delacroix'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1831340" cy="250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48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CONCLUSIÓN</a:t>
            </a:r>
            <a:endParaRPr lang="es-ES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2286000" y="1124744"/>
            <a:ext cx="5310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Nos encontramos ante uno de los cuadros más representativos del Romanticismo, y que expresa perfectamente sus características: dramatismo, emoción, expresión, color, etc. Es un cuadro que me ha gustado mucho analizar y que me gustaría ver en una visita al Louvre.</a:t>
            </a:r>
          </a:p>
        </p:txBody>
      </p:sp>
    </p:spTree>
    <p:extLst>
      <p:ext uri="{BB962C8B-B14F-4D97-AF65-F5344CB8AC3E}">
        <p14:creationId xmlns:p14="http://schemas.microsoft.com/office/powerpoint/2010/main" val="1238954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250</Words>
  <Application>Microsoft Office PowerPoint</Application>
  <PresentationFormat>Presentación en pantalla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La balsa de la medusa Theodore GERICAULT</vt:lpstr>
      <vt:lpstr>CLASIFICACIÓN DE LA OBRA</vt:lpstr>
      <vt:lpstr>Algunas obras de Géricault</vt:lpstr>
      <vt:lpstr>ANÁLISIS DE LA OBRA</vt:lpstr>
      <vt:lpstr>COMENTARIO</vt:lpstr>
      <vt:lpstr>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balsa de la medusa Theodore GERICAULT</dc:title>
  <dc:creator>Carlos Goicoechea Roso</dc:creator>
  <cp:lastModifiedBy>Carlos Goicoechea Roso</cp:lastModifiedBy>
  <cp:revision>6</cp:revision>
  <dcterms:created xsi:type="dcterms:W3CDTF">2019-09-28T18:05:56Z</dcterms:created>
  <dcterms:modified xsi:type="dcterms:W3CDTF">2019-09-28T18:51:33Z</dcterms:modified>
</cp:coreProperties>
</file>