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979" y="-1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612E49-8BC0-449B-B119-34A2DDCA83BF}" type="datetimeFigureOut">
              <a:rPr lang="es-ES" smtClean="0"/>
              <a:t>28/09/2019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3BA3CF-D7F3-40B7-98AE-25F4F6C7814E}" type="slidenum">
              <a:rPr lang="es-ES" smtClean="0"/>
              <a:t>‹Nº›</a:t>
            </a:fld>
            <a:endParaRPr lang="es-ES"/>
          </a:p>
        </p:txBody>
      </p:sp>
    </p:spTree>
    <p:extLst>
      <p:ext uri="{BB962C8B-B14F-4D97-AF65-F5344CB8AC3E}">
        <p14:creationId xmlns:p14="http://schemas.microsoft.com/office/powerpoint/2010/main" val="843899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123BA3CF-D7F3-40B7-98AE-25F4F6C7814E}" type="slidenum">
              <a:rPr lang="es-ES" smtClean="0"/>
              <a:t>5</a:t>
            </a:fld>
            <a:endParaRPr lang="es-ES"/>
          </a:p>
        </p:txBody>
      </p:sp>
    </p:spTree>
    <p:extLst>
      <p:ext uri="{BB962C8B-B14F-4D97-AF65-F5344CB8AC3E}">
        <p14:creationId xmlns:p14="http://schemas.microsoft.com/office/powerpoint/2010/main" val="2744130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E6E0C50-ADF1-4F41-A607-7CC75009826A}" type="datetimeFigureOut">
              <a:rPr lang="es-ES" smtClean="0"/>
              <a:t>28/09/2019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6659D5-6EC5-4ADA-BB80-CB0E060E1A85}" type="slidenum">
              <a:rPr lang="es-ES" smtClean="0"/>
              <a:t>‹Nº›</a:t>
            </a:fld>
            <a:endParaRPr lang="es-ES"/>
          </a:p>
        </p:txBody>
      </p:sp>
    </p:spTree>
    <p:extLst>
      <p:ext uri="{BB962C8B-B14F-4D97-AF65-F5344CB8AC3E}">
        <p14:creationId xmlns:p14="http://schemas.microsoft.com/office/powerpoint/2010/main" val="3861976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E6E0C50-ADF1-4F41-A607-7CC75009826A}" type="datetimeFigureOut">
              <a:rPr lang="es-ES" smtClean="0"/>
              <a:t>28/09/2019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6659D5-6EC5-4ADA-BB80-CB0E060E1A85}" type="slidenum">
              <a:rPr lang="es-ES" smtClean="0"/>
              <a:t>‹Nº›</a:t>
            </a:fld>
            <a:endParaRPr lang="es-ES"/>
          </a:p>
        </p:txBody>
      </p:sp>
    </p:spTree>
    <p:extLst>
      <p:ext uri="{BB962C8B-B14F-4D97-AF65-F5344CB8AC3E}">
        <p14:creationId xmlns:p14="http://schemas.microsoft.com/office/powerpoint/2010/main" val="3910413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E6E0C50-ADF1-4F41-A607-7CC75009826A}" type="datetimeFigureOut">
              <a:rPr lang="es-ES" smtClean="0"/>
              <a:t>28/09/2019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6659D5-6EC5-4ADA-BB80-CB0E060E1A85}" type="slidenum">
              <a:rPr lang="es-ES" smtClean="0"/>
              <a:t>‹Nº›</a:t>
            </a:fld>
            <a:endParaRPr lang="es-ES"/>
          </a:p>
        </p:txBody>
      </p:sp>
    </p:spTree>
    <p:extLst>
      <p:ext uri="{BB962C8B-B14F-4D97-AF65-F5344CB8AC3E}">
        <p14:creationId xmlns:p14="http://schemas.microsoft.com/office/powerpoint/2010/main" val="207686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E6E0C50-ADF1-4F41-A607-7CC75009826A}" type="datetimeFigureOut">
              <a:rPr lang="es-ES" smtClean="0"/>
              <a:t>28/09/2019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6659D5-6EC5-4ADA-BB80-CB0E060E1A85}" type="slidenum">
              <a:rPr lang="es-ES" smtClean="0"/>
              <a:t>‹Nº›</a:t>
            </a:fld>
            <a:endParaRPr lang="es-ES"/>
          </a:p>
        </p:txBody>
      </p:sp>
    </p:spTree>
    <p:extLst>
      <p:ext uri="{BB962C8B-B14F-4D97-AF65-F5344CB8AC3E}">
        <p14:creationId xmlns:p14="http://schemas.microsoft.com/office/powerpoint/2010/main" val="39072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E6E0C50-ADF1-4F41-A607-7CC75009826A}" type="datetimeFigureOut">
              <a:rPr lang="es-ES" smtClean="0"/>
              <a:t>28/09/2019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6659D5-6EC5-4ADA-BB80-CB0E060E1A85}" type="slidenum">
              <a:rPr lang="es-ES" smtClean="0"/>
              <a:t>‹Nº›</a:t>
            </a:fld>
            <a:endParaRPr lang="es-ES"/>
          </a:p>
        </p:txBody>
      </p:sp>
    </p:spTree>
    <p:extLst>
      <p:ext uri="{BB962C8B-B14F-4D97-AF65-F5344CB8AC3E}">
        <p14:creationId xmlns:p14="http://schemas.microsoft.com/office/powerpoint/2010/main" val="3341805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E6E0C50-ADF1-4F41-A607-7CC75009826A}" type="datetimeFigureOut">
              <a:rPr lang="es-ES" smtClean="0"/>
              <a:t>28/09/2019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06659D5-6EC5-4ADA-BB80-CB0E060E1A85}" type="slidenum">
              <a:rPr lang="es-ES" smtClean="0"/>
              <a:t>‹Nº›</a:t>
            </a:fld>
            <a:endParaRPr lang="es-ES"/>
          </a:p>
        </p:txBody>
      </p:sp>
    </p:spTree>
    <p:extLst>
      <p:ext uri="{BB962C8B-B14F-4D97-AF65-F5344CB8AC3E}">
        <p14:creationId xmlns:p14="http://schemas.microsoft.com/office/powerpoint/2010/main" val="2082385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E6E0C50-ADF1-4F41-A607-7CC75009826A}" type="datetimeFigureOut">
              <a:rPr lang="es-ES" smtClean="0"/>
              <a:t>28/09/2019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06659D5-6EC5-4ADA-BB80-CB0E060E1A85}" type="slidenum">
              <a:rPr lang="es-ES" smtClean="0"/>
              <a:t>‹Nº›</a:t>
            </a:fld>
            <a:endParaRPr lang="es-ES"/>
          </a:p>
        </p:txBody>
      </p:sp>
    </p:spTree>
    <p:extLst>
      <p:ext uri="{BB962C8B-B14F-4D97-AF65-F5344CB8AC3E}">
        <p14:creationId xmlns:p14="http://schemas.microsoft.com/office/powerpoint/2010/main" val="732205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E6E0C50-ADF1-4F41-A607-7CC75009826A}" type="datetimeFigureOut">
              <a:rPr lang="es-ES" smtClean="0"/>
              <a:t>28/09/2019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06659D5-6EC5-4ADA-BB80-CB0E060E1A85}" type="slidenum">
              <a:rPr lang="es-ES" smtClean="0"/>
              <a:t>‹Nº›</a:t>
            </a:fld>
            <a:endParaRPr lang="es-ES"/>
          </a:p>
        </p:txBody>
      </p:sp>
    </p:spTree>
    <p:extLst>
      <p:ext uri="{BB962C8B-B14F-4D97-AF65-F5344CB8AC3E}">
        <p14:creationId xmlns:p14="http://schemas.microsoft.com/office/powerpoint/2010/main" val="4267693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E6E0C50-ADF1-4F41-A607-7CC75009826A}" type="datetimeFigureOut">
              <a:rPr lang="es-ES" smtClean="0"/>
              <a:t>28/09/2019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06659D5-6EC5-4ADA-BB80-CB0E060E1A85}" type="slidenum">
              <a:rPr lang="es-ES" smtClean="0"/>
              <a:t>‹Nº›</a:t>
            </a:fld>
            <a:endParaRPr lang="es-ES"/>
          </a:p>
        </p:txBody>
      </p:sp>
    </p:spTree>
    <p:extLst>
      <p:ext uri="{BB962C8B-B14F-4D97-AF65-F5344CB8AC3E}">
        <p14:creationId xmlns:p14="http://schemas.microsoft.com/office/powerpoint/2010/main" val="4047673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E6E0C50-ADF1-4F41-A607-7CC75009826A}" type="datetimeFigureOut">
              <a:rPr lang="es-ES" smtClean="0"/>
              <a:t>28/09/2019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06659D5-6EC5-4ADA-BB80-CB0E060E1A85}" type="slidenum">
              <a:rPr lang="es-ES" smtClean="0"/>
              <a:t>‹Nº›</a:t>
            </a:fld>
            <a:endParaRPr lang="es-ES"/>
          </a:p>
        </p:txBody>
      </p:sp>
    </p:spTree>
    <p:extLst>
      <p:ext uri="{BB962C8B-B14F-4D97-AF65-F5344CB8AC3E}">
        <p14:creationId xmlns:p14="http://schemas.microsoft.com/office/powerpoint/2010/main" val="3976300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E6E0C50-ADF1-4F41-A607-7CC75009826A}" type="datetimeFigureOut">
              <a:rPr lang="es-ES" smtClean="0"/>
              <a:t>28/09/2019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06659D5-6EC5-4ADA-BB80-CB0E060E1A85}" type="slidenum">
              <a:rPr lang="es-ES" smtClean="0"/>
              <a:t>‹Nº›</a:t>
            </a:fld>
            <a:endParaRPr lang="es-ES"/>
          </a:p>
        </p:txBody>
      </p:sp>
    </p:spTree>
    <p:extLst>
      <p:ext uri="{BB962C8B-B14F-4D97-AF65-F5344CB8AC3E}">
        <p14:creationId xmlns:p14="http://schemas.microsoft.com/office/powerpoint/2010/main" val="760414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6E0C50-ADF1-4F41-A607-7CC75009826A}" type="datetimeFigureOut">
              <a:rPr lang="es-ES" smtClean="0"/>
              <a:t>28/09/2019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6659D5-6EC5-4ADA-BB80-CB0E060E1A85}" type="slidenum">
              <a:rPr lang="es-ES" smtClean="0"/>
              <a:t>‹Nº›</a:t>
            </a:fld>
            <a:endParaRPr lang="es-ES"/>
          </a:p>
        </p:txBody>
      </p:sp>
    </p:spTree>
    <p:extLst>
      <p:ext uri="{BB962C8B-B14F-4D97-AF65-F5344CB8AC3E}">
        <p14:creationId xmlns:p14="http://schemas.microsoft.com/office/powerpoint/2010/main" val="2095934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8.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8.xml"/><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4.xml"/><Relationship Id="rId5" Type="http://schemas.openxmlformats.org/officeDocument/2006/relationships/image" Target="../media/image18.jpeg"/><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620688"/>
            <a:ext cx="8229600" cy="1512168"/>
          </a:xfrm>
        </p:spPr>
        <p:txBody>
          <a:bodyPr>
            <a:normAutofit/>
          </a:bodyPr>
          <a:lstStyle/>
          <a:p>
            <a:r>
              <a:rPr lang="es-ES" sz="5400" b="1" dirty="0" smtClean="0"/>
              <a:t>MANUEL AZAÑA</a:t>
            </a:r>
            <a:endParaRPr lang="es-ES" sz="5400" b="1" dirty="0"/>
          </a:p>
        </p:txBody>
      </p:sp>
      <p:pic>
        <p:nvPicPr>
          <p:cNvPr id="8" name="7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2444241"/>
            <a:ext cx="6768752" cy="3109967"/>
          </a:xfrm>
        </p:spPr>
      </p:pic>
    </p:spTree>
    <p:extLst>
      <p:ext uri="{BB962C8B-B14F-4D97-AF65-F5344CB8AC3E}">
        <p14:creationId xmlns:p14="http://schemas.microsoft.com/office/powerpoint/2010/main" val="566048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pPr algn="ctr"/>
            <a:r>
              <a:rPr lang="es-ES" sz="2800" dirty="0" smtClean="0"/>
              <a:t>Biografía. Vida antes de la política</a:t>
            </a:r>
            <a:endParaRPr lang="es-ES" sz="2800" dirty="0"/>
          </a:p>
        </p:txBody>
      </p:sp>
      <p:pic>
        <p:nvPicPr>
          <p:cNvPr id="7" name="6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60232" y="775400"/>
            <a:ext cx="1674117" cy="2284472"/>
          </a:xfrm>
        </p:spPr>
      </p:pic>
      <p:sp>
        <p:nvSpPr>
          <p:cNvPr id="6" name="5 Marcador de texto"/>
          <p:cNvSpPr>
            <a:spLocks noGrp="1"/>
          </p:cNvSpPr>
          <p:nvPr>
            <p:ph type="body" sz="half" idx="2"/>
          </p:nvPr>
        </p:nvSpPr>
        <p:spPr/>
        <p:txBody>
          <a:bodyPr>
            <a:normAutofit/>
          </a:bodyPr>
          <a:lstStyle/>
          <a:p>
            <a:r>
              <a:rPr lang="es-ES" dirty="0"/>
              <a:t>Manuel Azaña Díaz. (Alcalá de Henares, 10 de enero de 1880 – </a:t>
            </a:r>
            <a:r>
              <a:rPr lang="es-ES" dirty="0" err="1"/>
              <a:t>Montauban</a:t>
            </a:r>
            <a:r>
              <a:rPr lang="es-ES" dirty="0"/>
              <a:t>, Francia, 3 de septiembre de 1940). Escritor y político español.</a:t>
            </a:r>
          </a:p>
          <a:p>
            <a:r>
              <a:rPr lang="es-ES" dirty="0"/>
              <a:t>Estudia en el Colegio Complutense, en el Instituto Cisneros y en los Agustinos de El Escorial; licenciado en Derecho por la Universidad de Zaragoza en 1897, se doctora en 1900. En 1909 ingresa como funcionario en la Dirección General de los Registros y del Notariado. Dos años después viaja a París con una beca de la Junta de Ampliación de Estudios, experiencia que queda reflejada en su primer libro, </a:t>
            </a:r>
            <a:r>
              <a:rPr lang="es-ES" i="1" dirty="0"/>
              <a:t>Estudios de política francesa contemporánea, la política militar</a:t>
            </a:r>
            <a:r>
              <a:rPr lang="es-ES" dirty="0"/>
              <a:t> (1919). Es secretario del Ateneo de Madrid entre 1913 y 1920 y presidente de esta institución en 1930</a:t>
            </a:r>
            <a:r>
              <a:rPr lang="es-ES" dirty="0" smtClean="0"/>
              <a:t>..</a:t>
            </a:r>
            <a:endParaRPr lang="es-ES" dirty="0"/>
          </a:p>
        </p:txBody>
      </p:sp>
      <p:pic>
        <p:nvPicPr>
          <p:cNvPr id="1026" name="Picture 2" descr="D:\GOIKO 29-6-17\AZAÑA\Azaña jov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904" y="3545657"/>
            <a:ext cx="2952328" cy="273630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GOIKO 29-6-17\AZAÑA\Azaña antes de la II Repúblic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6256" y="3740434"/>
            <a:ext cx="1828800" cy="23467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GOIKO 29-6-17\AZAÑA\Familia de Azaña.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764704"/>
            <a:ext cx="1828800" cy="249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3119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800" dirty="0" smtClean="0"/>
              <a:t>Sus </a:t>
            </a:r>
            <a:r>
              <a:rPr lang="es-ES" sz="2800" dirty="0" smtClean="0"/>
              <a:t>inicios</a:t>
            </a:r>
            <a:r>
              <a:rPr lang="es-ES" sz="2800" dirty="0" smtClean="0"/>
              <a:t> políticos </a:t>
            </a:r>
            <a:r>
              <a:rPr lang="es-ES" sz="2800" dirty="0" smtClean="0"/>
              <a:t>en el republicanismo</a:t>
            </a:r>
            <a:endParaRPr lang="es-ES" sz="2800" dirty="0"/>
          </a:p>
        </p:txBody>
      </p:sp>
      <p:sp>
        <p:nvSpPr>
          <p:cNvPr id="4" name="3 Marcador de texto"/>
          <p:cNvSpPr>
            <a:spLocks noGrp="1"/>
          </p:cNvSpPr>
          <p:nvPr>
            <p:ph type="body" sz="half" idx="2"/>
          </p:nvPr>
        </p:nvSpPr>
        <p:spPr/>
        <p:txBody>
          <a:bodyPr/>
          <a:lstStyle/>
          <a:p>
            <a:r>
              <a:rPr lang="es-ES" dirty="0"/>
              <a:t>Desde el punto de vista político, milita desde 1913 hasta 1923 en el Partido Reformista de Melquíades Álvarez, pero hasta 1925 no hace explícita su vocación republicana al crear la formación Acción Republicana, que agrupa al republicanismo ilustrado y </a:t>
            </a:r>
            <a:r>
              <a:rPr lang="es-ES" dirty="0" smtClean="0"/>
              <a:t>burgués. </a:t>
            </a:r>
          </a:p>
          <a:p>
            <a:r>
              <a:rPr lang="es-ES" dirty="0" smtClean="0"/>
              <a:t>El golpe de estado de Miguel Primo de Rivera fue un momento crítico en su evolución política. En primer lugar, lo llevó a romper con el Partido Reformista porque entendió que su base doctrinal y moral era insuficiente para hacer frente a la situación política de España.. En </a:t>
            </a:r>
            <a:r>
              <a:rPr lang="es-ES" dirty="0"/>
              <a:t>segundo lugar, Azaña rompió también con la monarquía. Y en tercer lugar, se alejó definitivamente de muchas de las figuras del 98 y </a:t>
            </a:r>
            <a:r>
              <a:rPr lang="es-ES" dirty="0" smtClean="0"/>
              <a:t>de su regeneracionismo.</a:t>
            </a:r>
          </a:p>
          <a:p>
            <a:endParaRPr lang="es-ES" dirty="0"/>
          </a:p>
        </p:txBody>
      </p:sp>
      <p:pic>
        <p:nvPicPr>
          <p:cNvPr id="1026" name="Picture 2" descr="D:\GOIKO 29-6-17\AZAÑA\Melquiades Álvarez.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85652" y="648816"/>
            <a:ext cx="1569720" cy="18669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GOIKO 29-6-17\AZAÑA\Golpe de estado de Primo de River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692696"/>
            <a:ext cx="2430693" cy="18230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GOIKO 29-6-17\AZAÑA\Directorio milita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912" y="3486155"/>
            <a:ext cx="1981200" cy="23050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D:\GOIKO 29-6-17\AZAÑA\Golpe de estado de Primo de Rivera'.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1416" y="3486155"/>
            <a:ext cx="2562225" cy="178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8167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457200" y="332656"/>
            <a:ext cx="8229600" cy="504056"/>
          </a:xfrm>
        </p:spPr>
        <p:txBody>
          <a:bodyPr>
            <a:noAutofit/>
          </a:bodyPr>
          <a:lstStyle/>
          <a:p>
            <a:r>
              <a:rPr lang="es-ES" sz="3600" dirty="0" smtClean="0"/>
              <a:t>La llegada de la II República</a:t>
            </a:r>
            <a:endParaRPr lang="es-ES" sz="3600" dirty="0"/>
          </a:p>
        </p:txBody>
      </p:sp>
      <p:sp>
        <p:nvSpPr>
          <p:cNvPr id="6" name="5 Marcador de contenido"/>
          <p:cNvSpPr>
            <a:spLocks noGrp="1"/>
          </p:cNvSpPr>
          <p:nvPr>
            <p:ph idx="1"/>
          </p:nvPr>
        </p:nvSpPr>
        <p:spPr>
          <a:xfrm>
            <a:off x="457200" y="980728"/>
            <a:ext cx="8229600" cy="5145435"/>
          </a:xfrm>
        </p:spPr>
        <p:txBody>
          <a:bodyPr>
            <a:normAutofit/>
          </a:bodyPr>
          <a:lstStyle/>
          <a:p>
            <a:pPr marL="0" indent="0">
              <a:buNone/>
            </a:pPr>
            <a:r>
              <a:rPr lang="es-ES_tradnl" sz="2200" dirty="0" smtClean="0"/>
              <a:t>Azaña y su Unión Republicana suscriben, </a:t>
            </a:r>
            <a:r>
              <a:rPr lang="es-ES_tradnl" sz="2200" dirty="0"/>
              <a:t>en agosto de </a:t>
            </a:r>
            <a:r>
              <a:rPr lang="es-ES_tradnl" sz="2200" dirty="0" smtClean="0"/>
              <a:t>1930, junto con otros republicanos</a:t>
            </a:r>
            <a:r>
              <a:rPr lang="es-ES_tradnl" sz="2200" dirty="0"/>
              <a:t>, catalanistas y </a:t>
            </a:r>
            <a:r>
              <a:rPr lang="es-ES_tradnl" sz="2200" dirty="0" smtClean="0"/>
              <a:t>socialistas, el </a:t>
            </a:r>
            <a:r>
              <a:rPr lang="es-ES_tradnl" sz="2200" b="1" dirty="0"/>
              <a:t>Pacto de San Sebastián</a:t>
            </a:r>
            <a:r>
              <a:rPr lang="es-ES_tradnl" sz="2200" dirty="0"/>
              <a:t>, en el que se decidió organizar un Comité Revolucionario encargado de contactar con los militares republicanos y con los líderes obreros para organizar un levantamiento. </a:t>
            </a:r>
            <a:r>
              <a:rPr lang="es-ES_tradnl" sz="2200" dirty="0" smtClean="0"/>
              <a:t>Sin embargo, la oportunidad de proclamar la República llega con la convocatoria de  </a:t>
            </a:r>
            <a:r>
              <a:rPr lang="es-ES_tradnl" sz="2200" dirty="0"/>
              <a:t>elecciones municipales para el 12 de abril de 1931. </a:t>
            </a:r>
            <a:r>
              <a:rPr lang="es-ES_tradnl" sz="2200" dirty="0" smtClean="0"/>
              <a:t>El 14 de abril se proclama la II República y Azaña forma parte del Gobierno provisional.</a:t>
            </a:r>
          </a:p>
          <a:p>
            <a:pPr marL="0" indent="0">
              <a:buNone/>
            </a:pPr>
            <a:endParaRPr lang="es-ES" dirty="0"/>
          </a:p>
        </p:txBody>
      </p:sp>
      <p:pic>
        <p:nvPicPr>
          <p:cNvPr id="2050" name="Picture 2" descr="D:\GOIKO 29-6-17\AZAÑA\7a. Proclamación de la II Repúblic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3937242"/>
            <a:ext cx="3121049" cy="235015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D:\GOIKO 29-6-17\AZAÑA\15. Gobierno provisiona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3937242"/>
            <a:ext cx="3535040" cy="2417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8949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a:xfrm>
            <a:off x="467544" y="332656"/>
            <a:ext cx="3008313" cy="1162050"/>
          </a:xfrm>
        </p:spPr>
        <p:txBody>
          <a:bodyPr>
            <a:noAutofit/>
          </a:bodyPr>
          <a:lstStyle/>
          <a:p>
            <a:r>
              <a:rPr lang="es-ES" dirty="0" smtClean="0"/>
              <a:t>La acción de gobierno. Azaña como jefe de gobierno y ministro de la guerra.</a:t>
            </a:r>
            <a:endParaRPr lang="es-ES" dirty="0"/>
          </a:p>
        </p:txBody>
      </p:sp>
      <p:sp>
        <p:nvSpPr>
          <p:cNvPr id="10" name="9 Marcador de texto"/>
          <p:cNvSpPr>
            <a:spLocks noGrp="1"/>
          </p:cNvSpPr>
          <p:nvPr>
            <p:ph type="body" sz="half" idx="2"/>
          </p:nvPr>
        </p:nvSpPr>
        <p:spPr/>
        <p:txBody>
          <a:bodyPr>
            <a:noAutofit/>
          </a:bodyPr>
          <a:lstStyle/>
          <a:p>
            <a:r>
              <a:rPr lang="es-ES" sz="1100" dirty="0" smtClean="0"/>
              <a:t>En el llamado Bienio Progresista, Azaña destaca por sus reformas militares y religiosas:</a:t>
            </a:r>
          </a:p>
          <a:p>
            <a:r>
              <a:rPr lang="es-ES_tradnl" sz="1100" dirty="0"/>
              <a:t>En primer lugar se afronta la </a:t>
            </a:r>
            <a:r>
              <a:rPr lang="es-ES_tradnl" sz="1100" b="1" dirty="0"/>
              <a:t>cuestión religiosa, </a:t>
            </a:r>
            <a:r>
              <a:rPr lang="es-ES_tradnl" sz="1100" dirty="0"/>
              <a:t>estipulándose la no confesionalidad del Estado, la libertad de cultos, la supresión del presupuesto de culto y clero</a:t>
            </a:r>
            <a:r>
              <a:rPr lang="es-ES_tradnl" sz="1100" b="1" dirty="0"/>
              <a:t> </a:t>
            </a:r>
            <a:r>
              <a:rPr lang="es-ES_tradnl" sz="1100" dirty="0"/>
              <a:t>y</a:t>
            </a:r>
            <a:r>
              <a:rPr lang="es-ES_tradnl" sz="1100" b="1" dirty="0"/>
              <a:t> </a:t>
            </a:r>
            <a:r>
              <a:rPr lang="es-ES_tradnl" sz="1100" dirty="0"/>
              <a:t>permitiéndose el divorcio y el matrimonio civil. A las órdenes religiosas se les prohibió dedicarse a la enseñanza, a la industria y al comercio</a:t>
            </a:r>
            <a:r>
              <a:rPr lang="es-ES_tradnl" sz="1100" dirty="0" smtClean="0"/>
              <a:t>, y </a:t>
            </a:r>
            <a:r>
              <a:rPr lang="es-ES_tradnl" sz="1100" dirty="0"/>
              <a:t>se limitó la posesión de sus </a:t>
            </a:r>
            <a:r>
              <a:rPr lang="es-ES_tradnl" sz="1100" dirty="0" smtClean="0"/>
              <a:t>bienes. </a:t>
            </a:r>
            <a:r>
              <a:rPr lang="es-ES_tradnl" sz="1100" dirty="0"/>
              <a:t>La jerarquía eclesiástica no dudó en manifestar su antagonismo hacia la República y en movilizar a los católicos en su </a:t>
            </a:r>
            <a:r>
              <a:rPr lang="es-ES_tradnl" sz="1100" dirty="0" smtClean="0"/>
              <a:t>contra. </a:t>
            </a:r>
          </a:p>
          <a:p>
            <a:r>
              <a:rPr lang="es-ES_tradnl" sz="1100" dirty="0" smtClean="0"/>
              <a:t>En </a:t>
            </a:r>
            <a:r>
              <a:rPr lang="es-ES_tradnl" sz="1100" dirty="0"/>
              <a:t>segundo lugar se lleva a cabo la </a:t>
            </a:r>
            <a:r>
              <a:rPr lang="es-ES_tradnl" sz="1100" b="1" dirty="0"/>
              <a:t>modernización y democratización del ejército</a:t>
            </a:r>
            <a:r>
              <a:rPr lang="es-ES_tradnl" sz="1100" dirty="0"/>
              <a:t>, y para ello era necesario reducir los efectivos militares, acabar con la macrocefalia, poner fin al fuero especial de los militares y acabar con su intervención en la vida política. Si los oficiales se adherían a la República se les daba la posibilidad de retirarse con el sueldo íntegro. Además, se cerró la Academia Militar de Zaragoza, vivero de golpistas, y se derogó la “Ley de jurisdicciones”. Se creó la </a:t>
            </a:r>
            <a:r>
              <a:rPr lang="es-ES_tradnl" sz="1100" b="1" dirty="0"/>
              <a:t>Guardia de Asalto</a:t>
            </a:r>
            <a:r>
              <a:rPr lang="es-ES_tradnl" sz="1100" dirty="0"/>
              <a:t> como fuerza de orden público fiel a la República. Los africanistas vieron estas reformas como una agresión a la tradición militar, y conspiraron desde el primer momento para llevar a cabo una revuelta militar contra la República.</a:t>
            </a:r>
            <a:endParaRPr lang="es-ES" sz="1100" dirty="0"/>
          </a:p>
        </p:txBody>
      </p:sp>
      <p:pic>
        <p:nvPicPr>
          <p:cNvPr id="3074" name="Picture 2" descr="D:\GOIKO 29-6-17\INSTITUTO\2º Bach. Historia de España\APUNTES\TEMAS\TEMA 14\TEMA 14, IMÁGENES\14.2. Ab El Bienio reformista\0. Caricatura del bienio reformista.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707904" y="404664"/>
            <a:ext cx="1550412" cy="226511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D:\GOIKO 29-6-17\AZAÑA\España ha dejado de ser católic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517848"/>
            <a:ext cx="2952328" cy="2017424"/>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D:\GOIKO 29-6-17\AZAÑA\Azaña, ministro de la guerra.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7414" y="2996952"/>
            <a:ext cx="4855026" cy="3091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288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457200" y="274638"/>
            <a:ext cx="8229600" cy="562074"/>
          </a:xfrm>
        </p:spPr>
        <p:txBody>
          <a:bodyPr>
            <a:normAutofit/>
          </a:bodyPr>
          <a:lstStyle/>
          <a:p>
            <a:r>
              <a:rPr lang="es-ES" sz="2800" b="1" dirty="0" smtClean="0"/>
              <a:t>Azaña, guerra civil y muerte</a:t>
            </a:r>
            <a:endParaRPr lang="es-ES" sz="2800" b="1" dirty="0"/>
          </a:p>
        </p:txBody>
      </p:sp>
      <p:sp>
        <p:nvSpPr>
          <p:cNvPr id="6" name="5 Marcador de contenido"/>
          <p:cNvSpPr>
            <a:spLocks noGrp="1"/>
          </p:cNvSpPr>
          <p:nvPr>
            <p:ph sz="half" idx="1"/>
          </p:nvPr>
        </p:nvSpPr>
        <p:spPr>
          <a:xfrm>
            <a:off x="457200" y="908720"/>
            <a:ext cx="4038600" cy="5217443"/>
          </a:xfrm>
        </p:spPr>
        <p:txBody>
          <a:bodyPr>
            <a:normAutofit/>
          </a:bodyPr>
          <a:lstStyle/>
          <a:p>
            <a:pPr marL="0" indent="0">
              <a:buNone/>
            </a:pPr>
            <a:r>
              <a:rPr lang="es-ES" sz="1200" dirty="0" smtClean="0"/>
              <a:t>Cuando comienza la guerra civil (1936-39), Azaña ocupa el puesto de presidente de la República. Durante la guerra, entra en un estado de postración y depresión por el enfrentamiento fratricida. Cuando el frente republicano se desmorona ,dimite </a:t>
            </a:r>
            <a:r>
              <a:rPr lang="es-ES" sz="1200" dirty="0"/>
              <a:t>de ese cargo </a:t>
            </a:r>
            <a:r>
              <a:rPr lang="es-ES" sz="1200" dirty="0" smtClean="0"/>
              <a:t>, y </a:t>
            </a:r>
            <a:r>
              <a:rPr lang="es-ES" sz="1200" dirty="0"/>
              <a:t>se exilia a Francia y fallece en </a:t>
            </a:r>
            <a:r>
              <a:rPr lang="es-ES" sz="1200" dirty="0" err="1"/>
              <a:t>Montauban</a:t>
            </a:r>
            <a:r>
              <a:rPr lang="es-ES" sz="1200" dirty="0"/>
              <a:t> en </a:t>
            </a:r>
            <a:r>
              <a:rPr lang="es-ES" sz="1200" dirty="0" smtClean="0"/>
              <a:t>1940. Uno de sus discursos  más célebres contiene esta frase:</a:t>
            </a:r>
          </a:p>
          <a:p>
            <a:pPr marL="0" indent="0">
              <a:buNone/>
            </a:pPr>
            <a:r>
              <a:rPr lang="es-ES" sz="1200" i="1" dirty="0" smtClean="0"/>
              <a:t>« … que </a:t>
            </a:r>
            <a:r>
              <a:rPr lang="es-ES" sz="1200" i="1" dirty="0"/>
              <a:t>piensen en los muertos y que escuchen su lección: la de esos hombres que han caído magníficamente por una ideal grandioso y que ahora, abrigados en la tierra materna, ya no tienen odio, ya no tienen rencor, y nos envían, con los destellos de su luz, tranquila y remota como la de una estrella, el mensaje de la patria eterna que dice a todos sus hijos: paz, piedad, perdón</a:t>
            </a:r>
            <a:r>
              <a:rPr lang="es-ES" sz="1200" i="1" dirty="0" smtClean="0"/>
              <a:t>.»</a:t>
            </a:r>
            <a:endParaRPr lang="es-ES" sz="1200" dirty="0" smtClean="0"/>
          </a:p>
          <a:p>
            <a:pPr marL="0" indent="0">
              <a:buNone/>
            </a:pPr>
            <a:r>
              <a:rPr lang="es-ES" sz="1200" dirty="0"/>
              <a:t>Su obra </a:t>
            </a:r>
            <a:r>
              <a:rPr lang="es-ES" sz="1200" b="1" i="1" dirty="0"/>
              <a:t>La velada en Benicarló</a:t>
            </a:r>
            <a:r>
              <a:rPr lang="es-ES" sz="1200" dirty="0"/>
              <a:t>, compuesta por una serie de diálogos sobre  la guerra de España, y que puede considerarse como la más importante reflexión acerca de la década de los años treinta en nuestro país. De igual modo dejó escritas unas </a:t>
            </a:r>
            <a:r>
              <a:rPr lang="es-ES" sz="1200" b="1" i="1" dirty="0"/>
              <a:t>Memorias</a:t>
            </a:r>
            <a:r>
              <a:rPr lang="es-ES" sz="1200" dirty="0"/>
              <a:t> que constituyen el más apasionante documento sobre la </a:t>
            </a:r>
            <a:r>
              <a:rPr lang="es-ES" sz="1200" dirty="0" err="1"/>
              <a:t>IIª</a:t>
            </a:r>
            <a:r>
              <a:rPr lang="es-ES" sz="1200" dirty="0"/>
              <a:t> República Española. </a:t>
            </a:r>
            <a:endParaRPr lang="es-ES" sz="1200" dirty="0" smtClean="0"/>
          </a:p>
          <a:p>
            <a:pPr marL="0" indent="0">
              <a:buNone/>
            </a:pPr>
            <a:r>
              <a:rPr lang="es-ES" sz="1200" dirty="0" smtClean="0"/>
              <a:t>La </a:t>
            </a:r>
            <a:r>
              <a:rPr lang="es-ES" sz="1200" dirty="0"/>
              <a:t>otra gran faceta de su personalidad pertenece a su actividad como orador. Sus discursos eran considerados como acontecimientos nacionales, como en el caso del  famoso discurso en campo de Comillas en Madrid, el 20 de octubre de 1935</a:t>
            </a:r>
            <a:r>
              <a:rPr lang="es-ES" sz="1200" dirty="0" smtClean="0"/>
              <a:t>.</a:t>
            </a:r>
          </a:p>
        </p:txBody>
      </p:sp>
      <p:pic>
        <p:nvPicPr>
          <p:cNvPr id="4098" name="Picture 2" descr="D:\GOIKO 29-6-17\AZAÑA\Azaña orador.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91112" y="1628800"/>
            <a:ext cx="1582567" cy="1872704"/>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4" descr="Resultado de imagen de manuel azaña fras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4101" name="Picture 5" descr="D:\GOIKO 29-6-17\AZAÑA\Frase de Azañ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3352" y="1052736"/>
            <a:ext cx="2313756" cy="1370821"/>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D:\GOIKO 29-6-17\AZAÑA\Frase de Azañ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3508" y="2708920"/>
            <a:ext cx="2339320" cy="1101698"/>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descr="D:\GOIKO 29-6-17\AZAÑA\Lápida de Azaña.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16016" y="4146490"/>
            <a:ext cx="4061678" cy="1370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176817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687</Words>
  <Application>Microsoft Office PowerPoint</Application>
  <PresentationFormat>Presentación en pantalla (4:3)</PresentationFormat>
  <Paragraphs>19</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MANUEL AZAÑA</vt:lpstr>
      <vt:lpstr>Biografía. Vida antes de la política</vt:lpstr>
      <vt:lpstr>Sus inicios políticos en el republicanismo</vt:lpstr>
      <vt:lpstr>La llegada de la II República</vt:lpstr>
      <vt:lpstr>La acción de gobierno. Azaña como jefe de gobierno y ministro de la guerra.</vt:lpstr>
      <vt:lpstr>Azaña, guerra civil y muerte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MANUEL AZAÑA</dc:title>
  <dc:creator>Carlos Goicoechea Roso</dc:creator>
  <cp:lastModifiedBy>Carlos Goicoechea Roso</cp:lastModifiedBy>
  <cp:revision>15</cp:revision>
  <dcterms:created xsi:type="dcterms:W3CDTF">2019-09-27T14:39:00Z</dcterms:created>
  <dcterms:modified xsi:type="dcterms:W3CDTF">2019-09-28T11:08:04Z</dcterms:modified>
</cp:coreProperties>
</file>